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</p:sldIdLst>
  <p:sldSz cx="18288000" cy="10287000"/>
  <p:notesSz cx="6858000" cy="9144000"/>
  <p:embeddedFontLst>
    <p:embeddedFont>
      <p:font typeface="Prata" charset="1" panose="00000500000000000000"/>
      <p:regular r:id="rId6"/>
    </p:embeddedFont>
    <p:embeddedFont>
      <p:font typeface="Josefin Sans" charset="1" panose="00000000000000000000"/>
      <p:regular r:id="rId7"/>
    </p:embeddedFont>
    <p:embeddedFont>
      <p:font typeface="Josefin Sans Bold" charset="1" panose="00000000000000000000"/>
      <p:regular r:id="rId8"/>
    </p:embeddedFont>
    <p:embeddedFont>
      <p:font typeface="Josefin Sans Italics" charset="1" panose="00000000000000000000"/>
      <p:regular r:id="rId9"/>
    </p:embeddedFont>
    <p:embeddedFont>
      <p:font typeface="Josefin Sans Bold Italics" charset="1" panose="00000000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Open Sauce" charset="1" panose="000005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 Italics" charset="1" panose="00000500000000000000"/>
      <p:regular r:id="rId17"/>
    </p:embeddedFont>
    <p:embeddedFont>
      <p:font typeface="Open Sauce Bold Italics" charset="1" panose="00000800000000000000"/>
      <p:regular r:id="rId18"/>
    </p:embeddedFont>
    <p:embeddedFont>
      <p:font typeface="Open Sauce Light" charset="1" panose="00000400000000000000"/>
      <p:regular r:id="rId19"/>
    </p:embeddedFont>
    <p:embeddedFont>
      <p:font typeface="Open Sauce Light Italics" charset="1" panose="00000400000000000000"/>
      <p:regular r:id="rId20"/>
    </p:embeddedFont>
    <p:embeddedFont>
      <p:font typeface="Open Sauce Medium" charset="1" panose="00000600000000000000"/>
      <p:regular r:id="rId21"/>
    </p:embeddedFont>
    <p:embeddedFont>
      <p:font typeface="Open Sauce Medium Italics" charset="1" panose="00000600000000000000"/>
      <p:regular r:id="rId22"/>
    </p:embeddedFont>
    <p:embeddedFont>
      <p:font typeface="Open Sauce Semi-Bold" charset="1" panose="00000700000000000000"/>
      <p:regular r:id="rId23"/>
    </p:embeddedFont>
    <p:embeddedFont>
      <p:font typeface="Open Sauce Semi-Bold Italics" charset="1" panose="00000700000000000000"/>
      <p:regular r:id="rId24"/>
    </p:embeddedFont>
    <p:embeddedFont>
      <p:font typeface="Open Sauce Heavy" charset="1" panose="00000A00000000000000"/>
      <p:regular r:id="rId25"/>
    </p:embeddedFont>
    <p:embeddedFont>
      <p:font typeface="Open Sauce Heavy Italics" charset="1" panose="00000A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0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1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2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33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2.jpe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13.png" Type="http://schemas.openxmlformats.org/officeDocument/2006/relationships/image"/><Relationship Id="rId3" Target="../media/image1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svg" Type="http://schemas.openxmlformats.org/officeDocument/2006/relationships/image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6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7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8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9.png" Type="http://schemas.openxmlformats.org/officeDocument/2006/relationships/image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52965" y="1830436"/>
            <a:ext cx="2182070" cy="1227415"/>
          </a:xfrm>
          <a:custGeom>
            <a:avLst/>
            <a:gdLst/>
            <a:ahLst/>
            <a:cxnLst/>
            <a:rect r="r" b="b" t="t" l="l"/>
            <a:pathLst>
              <a:path h="1227415" w="2182070">
                <a:moveTo>
                  <a:pt x="0" y="0"/>
                </a:moveTo>
                <a:lnTo>
                  <a:pt x="2182070" y="0"/>
                </a:lnTo>
                <a:lnTo>
                  <a:pt x="2182070" y="1227414"/>
                </a:lnTo>
                <a:lnTo>
                  <a:pt x="0" y="12274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87528" y="3372175"/>
            <a:ext cx="14312944" cy="2589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37"/>
              </a:lnSpc>
            </a:pPr>
            <a:r>
              <a:rPr lang="en-US" sz="8815">
                <a:solidFill>
                  <a:srgbClr val="FFFFFF"/>
                </a:solidFill>
                <a:latin typeface="Prata"/>
              </a:rPr>
              <a:t>MOST STREAMED</a:t>
            </a:r>
          </a:p>
          <a:p>
            <a:pPr algn="ctr">
              <a:lnSpc>
                <a:spcPts val="10137"/>
              </a:lnSpc>
            </a:pPr>
            <a:r>
              <a:rPr lang="en-US" sz="8815">
                <a:solidFill>
                  <a:srgbClr val="FFFFFF"/>
                </a:solidFill>
                <a:latin typeface="Prata"/>
              </a:rPr>
              <a:t>SPOTIFY SONGS 2023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41988" y="6073842"/>
            <a:ext cx="7004023" cy="108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0"/>
              </a:lnSpc>
            </a:pPr>
            <a:r>
              <a:rPr lang="en-US" sz="6000" spc="2448">
                <a:solidFill>
                  <a:srgbClr val="F4D314"/>
                </a:solidFill>
                <a:latin typeface="Josefin Sans Bold"/>
              </a:rPr>
              <a:t>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17700" y="8891153"/>
            <a:ext cx="5052599" cy="629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3452" spc="517">
                <a:solidFill>
                  <a:srgbClr val="F4D314"/>
                </a:solidFill>
                <a:latin typeface="Josefin Sans Bold"/>
              </a:rPr>
              <a:t>RIZA NURSYAH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2267" y="2242865"/>
            <a:ext cx="12703941" cy="5836946"/>
          </a:xfrm>
          <a:custGeom>
            <a:avLst/>
            <a:gdLst/>
            <a:ahLst/>
            <a:cxnLst/>
            <a:rect r="r" b="b" t="t" l="l"/>
            <a:pathLst>
              <a:path h="5836946" w="12703941">
                <a:moveTo>
                  <a:pt x="0" y="0"/>
                </a:moveTo>
                <a:lnTo>
                  <a:pt x="12703941" y="0"/>
                </a:lnTo>
                <a:lnTo>
                  <a:pt x="12703941" y="5836946"/>
                </a:lnTo>
                <a:lnTo>
                  <a:pt x="0" y="58369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9306" y="471426"/>
            <a:ext cx="9709389" cy="59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</a:pPr>
            <a:r>
              <a:rPr lang="en-US" sz="4082">
                <a:solidFill>
                  <a:srgbClr val="317C47"/>
                </a:solidFill>
                <a:latin typeface="Prata"/>
              </a:rPr>
              <a:t>DATA ANALYSIS &amp;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100" y="1581799"/>
            <a:ext cx="11776184" cy="49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7"/>
              </a:lnSpc>
            </a:pPr>
            <a:r>
              <a:rPr lang="en-US" sz="3310">
                <a:solidFill>
                  <a:srgbClr val="317C47"/>
                </a:solidFill>
                <a:latin typeface="Prata"/>
              </a:rPr>
              <a:t>3.  The Effect of Collaboration on The Number of Streams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33094" y="2423173"/>
            <a:ext cx="4276268" cy="151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sz="1883">
                <a:solidFill>
                  <a:srgbClr val="000000"/>
                </a:solidFill>
                <a:latin typeface="Open Sauce"/>
              </a:rPr>
              <a:t>Disini saya mengelompokkan data berdasarkan nama artis, artis yang terlibat, dan streaming terlebih dahulu untuk memudahkan visualisasi.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1348" y="2174755"/>
            <a:ext cx="12666337" cy="6309695"/>
          </a:xfrm>
          <a:custGeom>
            <a:avLst/>
            <a:gdLst/>
            <a:ahLst/>
            <a:cxnLst/>
            <a:rect r="r" b="b" t="t" l="l"/>
            <a:pathLst>
              <a:path h="6309695" w="12666337">
                <a:moveTo>
                  <a:pt x="0" y="0"/>
                </a:moveTo>
                <a:lnTo>
                  <a:pt x="12666337" y="0"/>
                </a:lnTo>
                <a:lnTo>
                  <a:pt x="12666337" y="6309695"/>
                </a:lnTo>
                <a:lnTo>
                  <a:pt x="0" y="63096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9306" y="471426"/>
            <a:ext cx="9709389" cy="59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</a:pPr>
            <a:r>
              <a:rPr lang="en-US" sz="4082">
                <a:solidFill>
                  <a:srgbClr val="317C47"/>
                </a:solidFill>
                <a:latin typeface="Prata"/>
              </a:rPr>
              <a:t>DATA ANALYSIS &amp;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100" y="1581799"/>
            <a:ext cx="11776184" cy="49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7"/>
              </a:lnSpc>
            </a:pPr>
            <a:r>
              <a:rPr lang="en-US" sz="3310">
                <a:solidFill>
                  <a:srgbClr val="317C47"/>
                </a:solidFill>
                <a:latin typeface="Prata"/>
              </a:rPr>
              <a:t>3.  The Effect of Collaboration on The Number of Streams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33094" y="2423173"/>
            <a:ext cx="4276268" cy="182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sz="1883">
                <a:solidFill>
                  <a:srgbClr val="000000"/>
                </a:solidFill>
                <a:latin typeface="Open Sauce"/>
              </a:rPr>
              <a:t>Setelah di visualisasikan, bisa dilihat bahwa artis yang menyanyi sendiri, duet, maupun kolaborasi hingga 3 penyanyi memiliki jumlah yang paling banyak dan streaming mencapai hingga hampir 3 Milliar Streaming.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8155" y="2340575"/>
            <a:ext cx="12773280" cy="6917725"/>
          </a:xfrm>
          <a:custGeom>
            <a:avLst/>
            <a:gdLst/>
            <a:ahLst/>
            <a:cxnLst/>
            <a:rect r="r" b="b" t="t" l="l"/>
            <a:pathLst>
              <a:path h="6917725" w="12773280">
                <a:moveTo>
                  <a:pt x="0" y="0"/>
                </a:moveTo>
                <a:lnTo>
                  <a:pt x="12773280" y="0"/>
                </a:lnTo>
                <a:lnTo>
                  <a:pt x="12773280" y="6917725"/>
                </a:lnTo>
                <a:lnTo>
                  <a:pt x="0" y="69177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9306" y="471426"/>
            <a:ext cx="9709389" cy="59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</a:pPr>
            <a:r>
              <a:rPr lang="en-US" sz="4082">
                <a:solidFill>
                  <a:srgbClr val="317C47"/>
                </a:solidFill>
                <a:latin typeface="Prata"/>
              </a:rPr>
              <a:t>DATA ANALYSIS &amp;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100" y="1581799"/>
            <a:ext cx="10443937" cy="49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7"/>
              </a:lnSpc>
            </a:pPr>
            <a:r>
              <a:rPr lang="en-US" sz="3310">
                <a:solidFill>
                  <a:srgbClr val="317C47"/>
                </a:solidFill>
                <a:latin typeface="Prata"/>
              </a:rPr>
              <a:t>4.  The Effect of Month on The Number of Streams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33094" y="2423173"/>
            <a:ext cx="4276268" cy="151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sz="1883">
                <a:solidFill>
                  <a:srgbClr val="000000"/>
                </a:solidFill>
                <a:latin typeface="Open Sauce"/>
              </a:rPr>
              <a:t>Disini saya mengelompokkan data berdasarkan bulan rilis lagu dan jumlah streaming dalam satuan juta terlebih dahulu untuk memudahkan visualisasi.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3100" y="2247628"/>
            <a:ext cx="9984013" cy="6236822"/>
          </a:xfrm>
          <a:custGeom>
            <a:avLst/>
            <a:gdLst/>
            <a:ahLst/>
            <a:cxnLst/>
            <a:rect r="r" b="b" t="t" l="l"/>
            <a:pathLst>
              <a:path h="6236822" w="9984013">
                <a:moveTo>
                  <a:pt x="0" y="0"/>
                </a:moveTo>
                <a:lnTo>
                  <a:pt x="9984014" y="0"/>
                </a:lnTo>
                <a:lnTo>
                  <a:pt x="9984014" y="6236822"/>
                </a:lnTo>
                <a:lnTo>
                  <a:pt x="0" y="62368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9306" y="471426"/>
            <a:ext cx="9709389" cy="59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</a:pPr>
            <a:r>
              <a:rPr lang="en-US" sz="4082">
                <a:solidFill>
                  <a:srgbClr val="317C47"/>
                </a:solidFill>
                <a:latin typeface="Prata"/>
              </a:rPr>
              <a:t>DATA ANALYSIS &amp;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100" y="1581799"/>
            <a:ext cx="10443937" cy="49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7"/>
              </a:lnSpc>
            </a:pPr>
            <a:r>
              <a:rPr lang="en-US" sz="3310">
                <a:solidFill>
                  <a:srgbClr val="317C47"/>
                </a:solidFill>
                <a:latin typeface="Prata"/>
              </a:rPr>
              <a:t>4.  The Effect of Month on The Number of Streams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89714" y="2574373"/>
            <a:ext cx="6819648" cy="121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sz="1883">
                <a:solidFill>
                  <a:srgbClr val="000000"/>
                </a:solidFill>
                <a:latin typeface="Open Sauce"/>
              </a:rPr>
              <a:t>Setelah di visualisasikan, bisa dilihat bahwa bulan Januari memiliki jumlah Streaming paling banyak diantara bulan-bulan lainnya, ini bisa menjadi salah satu patokan untuk para kreator merilis lagu di bulan Januari.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2127" y="8662466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90" y="0"/>
                </a:lnTo>
                <a:lnTo>
                  <a:pt x="775790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40865"/>
            <a:ext cx="5677930" cy="7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</a:rPr>
              <a:t>CONCLUSIONS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53222"/>
            <a:ext cx="9425661" cy="43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5"/>
              </a:lnSpc>
            </a:pPr>
            <a:r>
              <a:rPr lang="en-US" sz="2995">
                <a:solidFill>
                  <a:srgbClr val="709954"/>
                </a:solidFill>
                <a:latin typeface="Prata"/>
              </a:rPr>
              <a:t>MOST POPULAR SONG STREAMING TRENDS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682398"/>
            <a:ext cx="8115300" cy="43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5"/>
              </a:lnSpc>
            </a:pPr>
            <a:r>
              <a:rPr lang="en-US" sz="2995">
                <a:solidFill>
                  <a:srgbClr val="88ABC4"/>
                </a:solidFill>
                <a:latin typeface="Prata"/>
              </a:rPr>
              <a:t>EFFECT OF ARTIST COLLABORATIONS: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72113"/>
            <a:ext cx="16466282" cy="150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3179" indent="-236589" lvl="1">
              <a:lnSpc>
                <a:spcPts val="3068"/>
              </a:lnSpc>
              <a:buFont typeface="Arial"/>
              <a:buChar char="•"/>
            </a:pPr>
            <a:r>
              <a:rPr lang="en-US" sz="2191">
                <a:solidFill>
                  <a:srgbClr val="ABABAB"/>
                </a:solidFill>
                <a:latin typeface="Open Sauce"/>
              </a:rPr>
              <a:t>Melalui analisis data, saya berhasil mengidentifikasi lagu-lagu yang paling banyak diputar di platform Spotify. Tren ini memberikan pemahaman yang mendalam tentang preferensi pendengar dan kesuksesan yang dialami oleh beberapa lagu tertentu.</a:t>
            </a:r>
          </a:p>
          <a:p>
            <a:pPr algn="just">
              <a:lnSpc>
                <a:spcPts val="3068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301496"/>
            <a:ext cx="16466282" cy="1125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3179" indent="-236589" lvl="1">
              <a:lnSpc>
                <a:spcPts val="3068"/>
              </a:lnSpc>
              <a:buFont typeface="Arial"/>
              <a:buChar char="•"/>
            </a:pPr>
            <a:r>
              <a:rPr lang="en-US" sz="2191">
                <a:solidFill>
                  <a:srgbClr val="ABABAB"/>
                </a:solidFill>
                <a:latin typeface="Open Sauce"/>
              </a:rPr>
              <a:t>Berdasarkan analisis ini, saya menemukan bahwa lagu-lagu yang berkolaborasi dengan banyak artis cenderung memiliki jumlah streaming yang lebih tinggi. Hal ini menunjukkan bahwa kolaborasi dapat menjadi faktor penting dalam meningkatkan popularitas sebuah lagu di platform streaming.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34811" y="4429112"/>
            <a:ext cx="11418378" cy="147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04"/>
              </a:lnSpc>
            </a:pPr>
            <a:r>
              <a:rPr lang="en-US" sz="10003">
                <a:solidFill>
                  <a:srgbClr val="000000"/>
                </a:solidFill>
                <a:latin typeface="Prat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58325" y="4013088"/>
            <a:ext cx="1715781" cy="171578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46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514"/>
                </a:lnSpc>
              </a:pPr>
              <a:r>
                <a:rPr lang="en-US" sz="5871">
                  <a:solidFill>
                    <a:srgbClr val="FFFFFF"/>
                  </a:solidFill>
                  <a:latin typeface="Josefin Sans Bold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97555" y="4035980"/>
            <a:ext cx="1692889" cy="169288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A93A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514"/>
                </a:lnSpc>
              </a:pPr>
              <a:r>
                <a:rPr lang="en-US" sz="5871">
                  <a:solidFill>
                    <a:srgbClr val="FFFFFF"/>
                  </a:solidFill>
                  <a:latin typeface="Josefin Sans Bold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127940" y="4013088"/>
            <a:ext cx="1715781" cy="17157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995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514"/>
                </a:lnSpc>
              </a:pPr>
              <a:r>
                <a:rPr lang="en-US" sz="5871">
                  <a:solidFill>
                    <a:srgbClr val="FFFFFF"/>
                  </a:solidFill>
                  <a:latin typeface="Josefin Sans 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447770" y="4035980"/>
            <a:ext cx="1715781" cy="171578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8ABC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514"/>
                </a:lnSpc>
              </a:pPr>
              <a:r>
                <a:rPr lang="en-US" sz="5871">
                  <a:solidFill>
                    <a:srgbClr val="FFFFFF"/>
                  </a:solidFill>
                  <a:latin typeface="Josefin Sans Bold"/>
                </a:rPr>
                <a:t>4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151096" y="1859011"/>
            <a:ext cx="4067748" cy="7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5"/>
              </a:lnSpc>
            </a:pPr>
            <a:r>
              <a:rPr lang="en-US" sz="5082">
                <a:solidFill>
                  <a:srgbClr val="317C47"/>
                </a:solidFill>
                <a:latin typeface="Prata"/>
              </a:rPr>
              <a:t>SUBJECT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8465" y="6163651"/>
            <a:ext cx="2675503" cy="40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</a:rPr>
              <a:t>Ov erview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33792" y="5971334"/>
            <a:ext cx="2675503" cy="78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</a:rPr>
              <a:t>Data Analysis &amp; Visualization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67432" y="5971334"/>
            <a:ext cx="3036798" cy="786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</a:rPr>
              <a:t>Potential Use Case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60368" y="6163651"/>
            <a:ext cx="3036798" cy="40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</a:rPr>
              <a:t>Conclusion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4620876" y="4013088"/>
            <a:ext cx="1715781" cy="171578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994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514"/>
                </a:lnSpc>
              </a:pPr>
              <a:r>
                <a:rPr lang="en-US" sz="5871">
                  <a:solidFill>
                    <a:srgbClr val="FFFFFF"/>
                  </a:solidFill>
                  <a:latin typeface="Josefin Sans Bold"/>
                </a:rPr>
                <a:t>5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666572" y="6163651"/>
            <a:ext cx="3036798" cy="40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701">
                <a:solidFill>
                  <a:srgbClr val="317C47"/>
                </a:solidFill>
                <a:latin typeface="Prata"/>
              </a:rPr>
              <a:t>Methodology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482458" y="2024580"/>
            <a:ext cx="5982420" cy="5982396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1004" t="0" r="-5521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44488" y="2595597"/>
            <a:ext cx="1298980" cy="44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317C47"/>
                </a:solidFill>
                <a:latin typeface="Prata"/>
              </a:rPr>
              <a:t>Title: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4488" y="3040415"/>
            <a:ext cx="7199512" cy="78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>
                <a:solidFill>
                  <a:srgbClr val="ABABAB"/>
                </a:solidFill>
                <a:latin typeface="Open Sauce Bold"/>
              </a:rPr>
              <a:t>Spotify Data Analysis: Understanding Popular Song Streaming Patterns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4489" y="1397307"/>
            <a:ext cx="3853067" cy="72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0"/>
              </a:lnSpc>
            </a:pPr>
            <a:r>
              <a:rPr lang="en-US" sz="5000">
                <a:solidFill>
                  <a:srgbClr val="317C47"/>
                </a:solidFill>
                <a:latin typeface="Prata"/>
              </a:rPr>
              <a:t>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4488" y="4332145"/>
            <a:ext cx="2108316" cy="44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317C47"/>
                </a:solidFill>
                <a:latin typeface="Prata"/>
              </a:rPr>
              <a:t>Objective: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44488" y="4776963"/>
            <a:ext cx="9197882" cy="1189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>
                <a:solidFill>
                  <a:srgbClr val="ABABAB"/>
                </a:solidFill>
                <a:latin typeface="Open Sauce Bold"/>
              </a:rPr>
              <a:t>Investigate streaming trends of the most popular songs on the Spotify platform to gain insight into user preferences and current music industry dynamics.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44488" y="6487757"/>
            <a:ext cx="2108316" cy="447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3000">
                <a:solidFill>
                  <a:srgbClr val="317C47"/>
                </a:solidFill>
                <a:latin typeface="Prata"/>
              </a:rPr>
              <a:t>Context: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44488" y="6932576"/>
            <a:ext cx="9197882" cy="789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8"/>
              </a:lnSpc>
            </a:pPr>
            <a:r>
              <a:rPr lang="en-US" sz="2291">
                <a:solidFill>
                  <a:srgbClr val="ABABAB"/>
                </a:solidFill>
                <a:latin typeface="Open Sauce Bold"/>
              </a:rPr>
              <a:t>Data collected from the most streamed songs in 2023 on Spotify.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6595" y="2573956"/>
            <a:ext cx="5621529" cy="6297419"/>
            <a:chOff x="0" y="0"/>
            <a:chExt cx="7495372" cy="83965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8716" t="0" r="31808" b="0"/>
            <a:stretch>
              <a:fillRect/>
            </a:stretch>
          </p:blipFill>
          <p:spPr>
            <a:xfrm flipH="false" flipV="false">
              <a:off x="0" y="0"/>
              <a:ext cx="7495372" cy="8396559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8">
              <a:alphaModFix amt="10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10">
              <a:alphaModFix amt="10999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910215" y="2024571"/>
            <a:ext cx="745638" cy="412897"/>
          </a:xfrm>
          <a:custGeom>
            <a:avLst/>
            <a:gdLst/>
            <a:ahLst/>
            <a:cxnLst/>
            <a:rect r="r" b="b" t="t" l="l"/>
            <a:pathLst>
              <a:path h="412897" w="745638">
                <a:moveTo>
                  <a:pt x="0" y="0"/>
                </a:moveTo>
                <a:lnTo>
                  <a:pt x="745637" y="0"/>
                </a:lnTo>
                <a:lnTo>
                  <a:pt x="745637" y="412897"/>
                </a:lnTo>
                <a:lnTo>
                  <a:pt x="0" y="4128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6595" y="1287463"/>
            <a:ext cx="8143757" cy="7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POTENTIAL USE CASE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78619" y="2612261"/>
            <a:ext cx="7633204" cy="113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9152" indent="-389576" lvl="1">
              <a:lnSpc>
                <a:spcPts val="4511"/>
              </a:lnSpc>
              <a:buFont typeface="Arial"/>
              <a:buChar char="•"/>
            </a:pPr>
            <a:r>
              <a:rPr lang="en-US" sz="3608">
                <a:solidFill>
                  <a:srgbClr val="F4D314"/>
                </a:solidFill>
                <a:latin typeface="Prata"/>
              </a:rPr>
              <a:t>Top 10 Songs With the Most Streams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78619" y="4339084"/>
            <a:ext cx="7633204" cy="113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9152" indent="-389576" lvl="1">
              <a:lnSpc>
                <a:spcPts val="4511"/>
              </a:lnSpc>
              <a:buFont typeface="Arial"/>
              <a:buChar char="•"/>
            </a:pPr>
            <a:r>
              <a:rPr lang="en-US" sz="3608">
                <a:solidFill>
                  <a:srgbClr val="F4D314"/>
                </a:solidFill>
                <a:latin typeface="Prata"/>
              </a:rPr>
              <a:t>Top 10 Artists With the Most Streams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78619" y="6068768"/>
            <a:ext cx="7633204" cy="113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9152" indent="-389576" lvl="1">
              <a:lnSpc>
                <a:spcPts val="4511"/>
              </a:lnSpc>
              <a:buFont typeface="Arial"/>
              <a:buChar char="•"/>
            </a:pPr>
            <a:r>
              <a:rPr lang="en-US" sz="3608">
                <a:solidFill>
                  <a:srgbClr val="F4D314"/>
                </a:solidFill>
                <a:latin typeface="Prata"/>
              </a:rPr>
              <a:t>The Effect of Collaboration on The Number of Streams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78619" y="7798452"/>
            <a:ext cx="7633204" cy="113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9152" indent="-389576" lvl="1">
              <a:lnSpc>
                <a:spcPts val="4511"/>
              </a:lnSpc>
              <a:buFont typeface="Arial"/>
              <a:buChar char="•"/>
            </a:pPr>
            <a:r>
              <a:rPr lang="en-US" sz="3608">
                <a:solidFill>
                  <a:srgbClr val="F4D314"/>
                </a:solidFill>
                <a:latin typeface="Prata"/>
              </a:rPr>
              <a:t>The Effect of Month on The Number of Streams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17800" y="3450105"/>
            <a:ext cx="1833605" cy="1881498"/>
          </a:xfrm>
          <a:custGeom>
            <a:avLst/>
            <a:gdLst/>
            <a:ahLst/>
            <a:cxnLst/>
            <a:rect r="r" b="b" t="t" l="l"/>
            <a:pathLst>
              <a:path h="1881498" w="1833605">
                <a:moveTo>
                  <a:pt x="0" y="0"/>
                </a:moveTo>
                <a:lnTo>
                  <a:pt x="1833605" y="0"/>
                </a:lnTo>
                <a:lnTo>
                  <a:pt x="1833605" y="1881498"/>
                </a:lnTo>
                <a:lnTo>
                  <a:pt x="0" y="18814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36802" y="3450105"/>
            <a:ext cx="1659925" cy="1881498"/>
          </a:xfrm>
          <a:custGeom>
            <a:avLst/>
            <a:gdLst/>
            <a:ahLst/>
            <a:cxnLst/>
            <a:rect r="r" b="b" t="t" l="l"/>
            <a:pathLst>
              <a:path h="1881498" w="1659925">
                <a:moveTo>
                  <a:pt x="0" y="0"/>
                </a:moveTo>
                <a:lnTo>
                  <a:pt x="1659925" y="0"/>
                </a:lnTo>
                <a:lnTo>
                  <a:pt x="1659925" y="1881498"/>
                </a:lnTo>
                <a:lnTo>
                  <a:pt x="0" y="188149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399" t="0" r="-539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77852" y="3543093"/>
            <a:ext cx="1594010" cy="1788510"/>
          </a:xfrm>
          <a:custGeom>
            <a:avLst/>
            <a:gdLst/>
            <a:ahLst/>
            <a:cxnLst/>
            <a:rect r="r" b="b" t="t" l="l"/>
            <a:pathLst>
              <a:path h="1788510" w="1594010">
                <a:moveTo>
                  <a:pt x="0" y="0"/>
                </a:moveTo>
                <a:lnTo>
                  <a:pt x="1594010" y="0"/>
                </a:lnTo>
                <a:lnTo>
                  <a:pt x="1594010" y="1788510"/>
                </a:lnTo>
                <a:lnTo>
                  <a:pt x="0" y="17885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52987" y="3323010"/>
            <a:ext cx="1943314" cy="2008593"/>
          </a:xfrm>
          <a:custGeom>
            <a:avLst/>
            <a:gdLst/>
            <a:ahLst/>
            <a:cxnLst/>
            <a:rect r="r" b="b" t="t" l="l"/>
            <a:pathLst>
              <a:path h="2008593" w="1943314">
                <a:moveTo>
                  <a:pt x="0" y="0"/>
                </a:moveTo>
                <a:lnTo>
                  <a:pt x="1943314" y="0"/>
                </a:lnTo>
                <a:lnTo>
                  <a:pt x="1943314" y="2008593"/>
                </a:lnTo>
                <a:lnTo>
                  <a:pt x="0" y="20085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577426" y="3450105"/>
            <a:ext cx="1850710" cy="1881498"/>
          </a:xfrm>
          <a:custGeom>
            <a:avLst/>
            <a:gdLst/>
            <a:ahLst/>
            <a:cxnLst/>
            <a:rect r="r" b="b" t="t" l="l"/>
            <a:pathLst>
              <a:path h="1881498" w="1850710">
                <a:moveTo>
                  <a:pt x="0" y="0"/>
                </a:moveTo>
                <a:lnTo>
                  <a:pt x="1850710" y="0"/>
                </a:lnTo>
                <a:lnTo>
                  <a:pt x="1850710" y="1881498"/>
                </a:lnTo>
                <a:lnTo>
                  <a:pt x="0" y="18814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17800" y="1670314"/>
            <a:ext cx="5871664" cy="73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45"/>
              </a:lnSpc>
            </a:pPr>
            <a:r>
              <a:rPr lang="en-US" sz="5082">
                <a:solidFill>
                  <a:srgbClr val="FFFFFF"/>
                </a:solidFill>
                <a:latin typeface="Prata"/>
              </a:rPr>
              <a:t>METHODOLOGY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0651" y="5725605"/>
            <a:ext cx="3036703" cy="108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F69338"/>
                </a:solidFill>
                <a:latin typeface="Prata"/>
              </a:rPr>
              <a:t>Determine the Purpose of the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48413" y="5725605"/>
            <a:ext cx="3036703" cy="35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F69338"/>
                </a:solidFill>
                <a:latin typeface="Prata"/>
              </a:rPr>
              <a:t>Data Wrangling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71925" y="6161424"/>
            <a:ext cx="3036703" cy="120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2" indent="-215901" lvl="1">
              <a:lnSpc>
                <a:spcPts val="32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ata"/>
              </a:rPr>
              <a:t>Gathering Data</a:t>
            </a:r>
          </a:p>
          <a:p>
            <a:pPr marL="431802" indent="-215901" lvl="1">
              <a:lnSpc>
                <a:spcPts val="32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ata"/>
              </a:rPr>
              <a:t>Assessing Data</a:t>
            </a:r>
          </a:p>
          <a:p>
            <a:pPr marL="431802" indent="-215901" lvl="1">
              <a:lnSpc>
                <a:spcPts val="324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rata"/>
              </a:rPr>
              <a:t>Cleaning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85116" y="5544666"/>
            <a:ext cx="3036703" cy="72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F69338"/>
                </a:solidFill>
                <a:latin typeface="Prata"/>
              </a:rPr>
              <a:t>Data </a:t>
            </a:r>
          </a:p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F69338"/>
                </a:solidFill>
                <a:latin typeface="Prata"/>
              </a:rPr>
              <a:t>Preprocessing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06293" y="5725605"/>
            <a:ext cx="3036703" cy="358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F69338"/>
                </a:solidFill>
                <a:latin typeface="Prata"/>
              </a:rPr>
              <a:t>Data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67262" y="6194726"/>
            <a:ext cx="2929583" cy="161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000">
                <a:solidFill>
                  <a:srgbClr val="FFFFFF"/>
                </a:solidFill>
                <a:latin typeface="Prata"/>
              </a:rPr>
              <a:t>Gain knowledge from data that has been cleaned and processed properly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90646" y="5544666"/>
            <a:ext cx="3036703" cy="72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F69338"/>
                </a:solidFill>
                <a:latin typeface="Prata"/>
              </a:rPr>
              <a:t>Data</a:t>
            </a:r>
          </a:p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F69338"/>
                </a:solidFill>
                <a:latin typeface="Prata"/>
              </a:rPr>
              <a:t>Visualization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3193" y="2404123"/>
            <a:ext cx="12773280" cy="6854177"/>
          </a:xfrm>
          <a:custGeom>
            <a:avLst/>
            <a:gdLst/>
            <a:ahLst/>
            <a:cxnLst/>
            <a:rect r="r" b="b" t="t" l="l"/>
            <a:pathLst>
              <a:path h="6854177" w="12773280">
                <a:moveTo>
                  <a:pt x="0" y="0"/>
                </a:moveTo>
                <a:lnTo>
                  <a:pt x="12773280" y="0"/>
                </a:lnTo>
                <a:lnTo>
                  <a:pt x="12773280" y="6854177"/>
                </a:lnTo>
                <a:lnTo>
                  <a:pt x="0" y="6854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9306" y="471426"/>
            <a:ext cx="9709389" cy="59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</a:pPr>
            <a:r>
              <a:rPr lang="en-US" sz="4082">
                <a:solidFill>
                  <a:srgbClr val="317C47"/>
                </a:solidFill>
                <a:latin typeface="Prata"/>
              </a:rPr>
              <a:t>DATA ANALYSIS &amp;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6550" y="1581799"/>
            <a:ext cx="8960299" cy="49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4813" indent="-357407" lvl="1">
              <a:lnSpc>
                <a:spcPts val="3807"/>
              </a:lnSpc>
              <a:buAutoNum type="arabicPeriod" startAt="1"/>
            </a:pPr>
            <a:r>
              <a:rPr lang="en-US" sz="3310">
                <a:solidFill>
                  <a:srgbClr val="317C47"/>
                </a:solidFill>
                <a:latin typeface="Prata"/>
              </a:rPr>
              <a:t> Top 10 Songs With the Most Streams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33094" y="2423173"/>
            <a:ext cx="4276268" cy="273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sz="1883">
                <a:solidFill>
                  <a:srgbClr val="000000"/>
                </a:solidFill>
                <a:latin typeface="Open Sauce"/>
              </a:rPr>
              <a:t>Disini saya langsung mengelompokkan data berdasarkan nama lagu, menghitung total streaming untuk setiap lagu, mengurutkan lagu-lagu tersebut  secara </a:t>
            </a:r>
            <a:r>
              <a:rPr lang="en-US" sz="1883">
                <a:solidFill>
                  <a:srgbClr val="000000"/>
                </a:solidFill>
                <a:latin typeface="Open Sauce Italics"/>
              </a:rPr>
              <a:t>descending</a:t>
            </a:r>
            <a:r>
              <a:rPr lang="en-US" sz="1883">
                <a:solidFill>
                  <a:srgbClr val="000000"/>
                </a:solidFill>
                <a:latin typeface="Open Sauce"/>
              </a:rPr>
              <a:t> berdasarkan jumlah total streaming, dan mengambil 10 lagu teratas berdasarkan jumlah </a:t>
            </a:r>
            <a:r>
              <a:rPr lang="en-US" sz="1883">
                <a:solidFill>
                  <a:srgbClr val="000000"/>
                </a:solidFill>
                <a:latin typeface="Open Sauce Italics"/>
              </a:rPr>
              <a:t>streaming</a:t>
            </a:r>
            <a:r>
              <a:rPr lang="en-US" sz="1883">
                <a:solidFill>
                  <a:srgbClr val="000000"/>
                </a:solidFill>
                <a:latin typeface="Open Sauce"/>
              </a:rPr>
              <a:t>-nya.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3100" y="2442223"/>
            <a:ext cx="12551306" cy="6009562"/>
          </a:xfrm>
          <a:custGeom>
            <a:avLst/>
            <a:gdLst/>
            <a:ahLst/>
            <a:cxnLst/>
            <a:rect r="r" b="b" t="t" l="l"/>
            <a:pathLst>
              <a:path h="6009562" w="12551306">
                <a:moveTo>
                  <a:pt x="0" y="0"/>
                </a:moveTo>
                <a:lnTo>
                  <a:pt x="12551306" y="0"/>
                </a:lnTo>
                <a:lnTo>
                  <a:pt x="12551306" y="6009563"/>
                </a:lnTo>
                <a:lnTo>
                  <a:pt x="0" y="60095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9306" y="471426"/>
            <a:ext cx="9709389" cy="59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</a:pPr>
            <a:r>
              <a:rPr lang="en-US" sz="4082">
                <a:solidFill>
                  <a:srgbClr val="317C47"/>
                </a:solidFill>
                <a:latin typeface="Prata"/>
              </a:rPr>
              <a:t>DATA ANALYSIS &amp;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6550" y="1581799"/>
            <a:ext cx="8960299" cy="49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4813" indent="-357407" lvl="1">
              <a:lnSpc>
                <a:spcPts val="3807"/>
              </a:lnSpc>
              <a:buAutoNum type="arabicPeriod" startAt="1"/>
            </a:pPr>
            <a:r>
              <a:rPr lang="en-US" sz="3310">
                <a:solidFill>
                  <a:srgbClr val="317C47"/>
                </a:solidFill>
                <a:latin typeface="Prata"/>
              </a:rPr>
              <a:t> Top 10 Songs With the Most Streams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33094" y="2423173"/>
            <a:ext cx="4276268" cy="151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sz="1883">
                <a:solidFill>
                  <a:srgbClr val="000000"/>
                </a:solidFill>
                <a:latin typeface="Open Sauce"/>
              </a:rPr>
              <a:t>Setelah di visualisasikan, bisa dilihat bahwa lagu yang memiliki jumlah </a:t>
            </a:r>
            <a:r>
              <a:rPr lang="en-US" sz="1883">
                <a:solidFill>
                  <a:srgbClr val="000000"/>
                </a:solidFill>
                <a:latin typeface="Open Sauce Italics"/>
              </a:rPr>
              <a:t>streams </a:t>
            </a:r>
            <a:r>
              <a:rPr lang="en-US" sz="1883">
                <a:solidFill>
                  <a:srgbClr val="000000"/>
                </a:solidFill>
                <a:latin typeface="Open Sauce"/>
              </a:rPr>
              <a:t>atau paling banyak di dengar di tahun 2023 adalah lagu dengan judul ‘</a:t>
            </a:r>
            <a:r>
              <a:rPr lang="en-US" sz="1883">
                <a:solidFill>
                  <a:srgbClr val="000000"/>
                </a:solidFill>
                <a:latin typeface="Open Sauce Italics"/>
              </a:rPr>
              <a:t>Blinding Lights</a:t>
            </a:r>
            <a:r>
              <a:rPr lang="en-US" sz="1883">
                <a:solidFill>
                  <a:srgbClr val="000000"/>
                </a:solidFill>
                <a:latin typeface="Open Sauce"/>
              </a:rPr>
              <a:t>’.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8498" y="2329682"/>
            <a:ext cx="12722455" cy="6928618"/>
          </a:xfrm>
          <a:custGeom>
            <a:avLst/>
            <a:gdLst/>
            <a:ahLst/>
            <a:cxnLst/>
            <a:rect r="r" b="b" t="t" l="l"/>
            <a:pathLst>
              <a:path h="6928618" w="12722455">
                <a:moveTo>
                  <a:pt x="0" y="0"/>
                </a:moveTo>
                <a:lnTo>
                  <a:pt x="12722455" y="0"/>
                </a:lnTo>
                <a:lnTo>
                  <a:pt x="12722455" y="6928618"/>
                </a:lnTo>
                <a:lnTo>
                  <a:pt x="0" y="69286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9306" y="471426"/>
            <a:ext cx="9709389" cy="59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</a:pPr>
            <a:r>
              <a:rPr lang="en-US" sz="4082">
                <a:solidFill>
                  <a:srgbClr val="317C47"/>
                </a:solidFill>
                <a:latin typeface="Prata"/>
              </a:rPr>
              <a:t>DATA ANALYSIS &amp;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100" y="1581799"/>
            <a:ext cx="8960299" cy="49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7"/>
              </a:lnSpc>
            </a:pPr>
            <a:r>
              <a:rPr lang="en-US" sz="3310">
                <a:solidFill>
                  <a:srgbClr val="317C47"/>
                </a:solidFill>
                <a:latin typeface="Prata"/>
              </a:rPr>
              <a:t>2.  Top 10 Artists With the Most Streams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33094" y="2423173"/>
            <a:ext cx="4276268" cy="273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sz="1883">
                <a:solidFill>
                  <a:srgbClr val="000000"/>
                </a:solidFill>
                <a:latin typeface="Open Sauce"/>
              </a:rPr>
              <a:t>Disini saya langsung mengelompokkan data berdasarkan nama artis, menghitung total streaming untuk setiap artis, mengurutkan artis-artis tersebut  secara </a:t>
            </a:r>
            <a:r>
              <a:rPr lang="en-US" sz="1883">
                <a:solidFill>
                  <a:srgbClr val="000000"/>
                </a:solidFill>
                <a:latin typeface="Open Sauce Italics"/>
              </a:rPr>
              <a:t>descending</a:t>
            </a:r>
            <a:r>
              <a:rPr lang="en-US" sz="1883">
                <a:solidFill>
                  <a:srgbClr val="000000"/>
                </a:solidFill>
                <a:latin typeface="Open Sauce"/>
              </a:rPr>
              <a:t> berdasarkan jumlah total streaming, dan mengambil 10 artis teratas berdasarkan jumlah </a:t>
            </a:r>
            <a:r>
              <a:rPr lang="en-US" sz="1883">
                <a:solidFill>
                  <a:srgbClr val="000000"/>
                </a:solidFill>
                <a:latin typeface="Open Sauce Italics"/>
              </a:rPr>
              <a:t>streaming</a:t>
            </a:r>
            <a:r>
              <a:rPr lang="en-US" sz="1883">
                <a:solidFill>
                  <a:srgbClr val="000000"/>
                </a:solidFill>
                <a:latin typeface="Open Sauce"/>
              </a:rPr>
              <a:t>-nya.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31" r="0" b="-707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484450"/>
            <a:ext cx="775789" cy="773850"/>
          </a:xfrm>
          <a:custGeom>
            <a:avLst/>
            <a:gdLst/>
            <a:ahLst/>
            <a:cxnLst/>
            <a:rect r="r" b="b" t="t" l="l"/>
            <a:pathLst>
              <a:path h="773850" w="775789">
                <a:moveTo>
                  <a:pt x="0" y="0"/>
                </a:moveTo>
                <a:lnTo>
                  <a:pt x="775789" y="0"/>
                </a:lnTo>
                <a:lnTo>
                  <a:pt x="775789" y="773850"/>
                </a:lnTo>
                <a:lnTo>
                  <a:pt x="0" y="77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51715" y="-5311"/>
            <a:ext cx="2062637" cy="1835747"/>
          </a:xfrm>
          <a:custGeom>
            <a:avLst/>
            <a:gdLst/>
            <a:ahLst/>
            <a:cxnLst/>
            <a:rect r="r" b="b" t="t" l="l"/>
            <a:pathLst>
              <a:path h="1835747" w="2062637">
                <a:moveTo>
                  <a:pt x="0" y="0"/>
                </a:moveTo>
                <a:lnTo>
                  <a:pt x="2062637" y="0"/>
                </a:lnTo>
                <a:lnTo>
                  <a:pt x="2062637" y="1835747"/>
                </a:lnTo>
                <a:lnTo>
                  <a:pt x="0" y="18357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09294" y="7811781"/>
            <a:ext cx="4605058" cy="2475219"/>
          </a:xfrm>
          <a:custGeom>
            <a:avLst/>
            <a:gdLst/>
            <a:ahLst/>
            <a:cxnLst/>
            <a:rect r="r" b="b" t="t" l="l"/>
            <a:pathLst>
              <a:path h="2475219" w="4605058">
                <a:moveTo>
                  <a:pt x="4605058" y="0"/>
                </a:moveTo>
                <a:lnTo>
                  <a:pt x="0" y="0"/>
                </a:lnTo>
                <a:lnTo>
                  <a:pt x="0" y="2475219"/>
                </a:lnTo>
                <a:lnTo>
                  <a:pt x="4605058" y="2475219"/>
                </a:lnTo>
                <a:lnTo>
                  <a:pt x="4605058" y="0"/>
                </a:lnTo>
                <a:close/>
              </a:path>
            </a:pathLst>
          </a:custGeom>
          <a:blipFill>
            <a:blip r:embed="rId7">
              <a:alphaModFix amt="10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0" y="0"/>
            <a:ext cx="873100" cy="2024580"/>
          </a:xfrm>
          <a:custGeom>
            <a:avLst/>
            <a:gdLst/>
            <a:ahLst/>
            <a:cxnLst/>
            <a:rect r="r" b="b" t="t" l="l"/>
            <a:pathLst>
              <a:path h="2024580" w="873100">
                <a:moveTo>
                  <a:pt x="873100" y="2024580"/>
                </a:moveTo>
                <a:lnTo>
                  <a:pt x="0" y="2024580"/>
                </a:lnTo>
                <a:lnTo>
                  <a:pt x="0" y="0"/>
                </a:lnTo>
                <a:lnTo>
                  <a:pt x="873100" y="0"/>
                </a:lnTo>
                <a:lnTo>
                  <a:pt x="873100" y="2024580"/>
                </a:lnTo>
                <a:close/>
              </a:path>
            </a:pathLst>
          </a:custGeom>
          <a:blipFill>
            <a:blip r:embed="rId9">
              <a:alphaModFix amt="10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3100" y="2245756"/>
            <a:ext cx="10771296" cy="6238694"/>
          </a:xfrm>
          <a:custGeom>
            <a:avLst/>
            <a:gdLst/>
            <a:ahLst/>
            <a:cxnLst/>
            <a:rect r="r" b="b" t="t" l="l"/>
            <a:pathLst>
              <a:path h="6238694" w="10771296">
                <a:moveTo>
                  <a:pt x="0" y="0"/>
                </a:moveTo>
                <a:lnTo>
                  <a:pt x="10771296" y="0"/>
                </a:lnTo>
                <a:lnTo>
                  <a:pt x="10771296" y="6238694"/>
                </a:lnTo>
                <a:lnTo>
                  <a:pt x="0" y="62386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9306" y="471426"/>
            <a:ext cx="9709389" cy="597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5"/>
              </a:lnSpc>
            </a:pPr>
            <a:r>
              <a:rPr lang="en-US" sz="4082">
                <a:solidFill>
                  <a:srgbClr val="317C47"/>
                </a:solidFill>
                <a:latin typeface="Prata"/>
              </a:rPr>
              <a:t>DATA ANALYSIS &amp;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75447" y="2574565"/>
            <a:ext cx="5283853" cy="121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48"/>
              </a:lnSpc>
            </a:pPr>
            <a:r>
              <a:rPr lang="en-US" sz="1883">
                <a:solidFill>
                  <a:srgbClr val="000000"/>
                </a:solidFill>
                <a:latin typeface="Open Sauce"/>
              </a:rPr>
              <a:t>Setelah di visualisasikan, bisa dilihat bahwa artis yang memiliki jumlah </a:t>
            </a:r>
            <a:r>
              <a:rPr lang="en-US" sz="1883">
                <a:solidFill>
                  <a:srgbClr val="000000"/>
                </a:solidFill>
                <a:latin typeface="Open Sauce Italics"/>
              </a:rPr>
              <a:t>streams </a:t>
            </a:r>
            <a:r>
              <a:rPr lang="en-US" sz="1883">
                <a:solidFill>
                  <a:srgbClr val="000000"/>
                </a:solidFill>
                <a:latin typeface="Open Sauce"/>
              </a:rPr>
              <a:t>atau paling banyak di dengar di tahun 2023 adalah ‘The Weeknd’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3100" y="1581799"/>
            <a:ext cx="8960299" cy="497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7"/>
              </a:lnSpc>
            </a:pPr>
            <a:r>
              <a:rPr lang="en-US" sz="3310">
                <a:solidFill>
                  <a:srgbClr val="317C47"/>
                </a:solidFill>
                <a:latin typeface="Prata"/>
              </a:rPr>
              <a:t>2.  Top 10 Artists With the Most Streams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DAGCpFooS98</dc:identifier>
  <dcterms:modified xsi:type="dcterms:W3CDTF">2011-08-01T06:04:30Z</dcterms:modified>
  <cp:revision>1</cp:revision>
  <dc:title>fauget corporation</dc:title>
</cp:coreProperties>
</file>